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sldIdLst>
    <p:sldId id="256" r:id="rId2"/>
    <p:sldId id="259" r:id="rId3"/>
    <p:sldId id="266" r:id="rId4"/>
    <p:sldId id="262" r:id="rId5"/>
    <p:sldId id="257" r:id="rId6"/>
    <p:sldId id="258" r:id="rId7"/>
    <p:sldId id="264" r:id="rId8"/>
    <p:sldId id="261" r:id="rId9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737" autoAdjust="0"/>
  </p:normalViewPr>
  <p:slideViewPr>
    <p:cSldViewPr>
      <p:cViewPr>
        <p:scale>
          <a:sx n="76" d="100"/>
          <a:sy n="76" d="100"/>
        </p:scale>
        <p:origin x="-11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CD19E-A4A7-43A8-96B2-E5250592576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76057AFF-64C8-403A-9978-FC58D7329EF4}">
      <dgm:prSet phldrT="[テキスト]" custT="1"/>
      <dgm:spPr>
        <a:solidFill>
          <a:schemeClr val="accent1"/>
        </a:solidFill>
      </dgm:spPr>
      <dgm:t>
        <a:bodyPr lIns="36000" rIns="0"/>
        <a:lstStyle/>
        <a:p>
          <a:pPr algn="ctr"/>
          <a:r>
            <a:rPr kumimoji="1" lang="ja-JP" altLang="en-US" sz="1800" b="1" dirty="0" smtClean="0">
              <a:solidFill>
                <a:schemeClr val="tx1"/>
              </a:solidFill>
            </a:rPr>
            <a:t>図書館サービス</a:t>
          </a:r>
          <a:endParaRPr kumimoji="1" lang="ja-JP" altLang="en-US" sz="1800" b="1" dirty="0">
            <a:solidFill>
              <a:schemeClr val="tx1"/>
            </a:solidFill>
          </a:endParaRPr>
        </a:p>
      </dgm:t>
    </dgm:pt>
    <dgm:pt modelId="{CC69E663-280C-4F7D-9F5E-F8A08C6DFC8A}" type="parTrans" cxnId="{BA4B0044-73CE-467C-9628-0B478722D4B6}">
      <dgm:prSet/>
      <dgm:spPr/>
      <dgm:t>
        <a:bodyPr/>
        <a:lstStyle/>
        <a:p>
          <a:endParaRPr kumimoji="1" lang="ja-JP" altLang="en-US"/>
        </a:p>
      </dgm:t>
    </dgm:pt>
    <dgm:pt modelId="{C8055AE8-3B49-45AC-B8B3-B66EB94D8D83}" type="sibTrans" cxnId="{BA4B0044-73CE-467C-9628-0B478722D4B6}">
      <dgm:prSet/>
      <dgm:spPr/>
      <dgm:t>
        <a:bodyPr/>
        <a:lstStyle/>
        <a:p>
          <a:endParaRPr kumimoji="1" lang="ja-JP" altLang="en-US"/>
        </a:p>
      </dgm:t>
    </dgm:pt>
    <dgm:pt modelId="{F62A4436-2B02-49F6-B7E1-C15C8EBE86DE}">
      <dgm:prSet phldrT="[テキスト]" custT="1"/>
      <dgm:spPr/>
      <dgm:t>
        <a:bodyPr lIns="0" rIns="0"/>
        <a:lstStyle/>
        <a:p>
          <a:r>
            <a:rPr lang="ja-JP" altLang="en-US" sz="1800" b="1" dirty="0" smtClean="0">
              <a:solidFill>
                <a:schemeClr val="tx1"/>
              </a:solidFill>
            </a:rPr>
            <a:t>図書館の運営</a:t>
          </a:r>
          <a:endParaRPr lang="ja-JP" altLang="en-US" sz="1800" b="1" dirty="0">
            <a:solidFill>
              <a:schemeClr val="tx1"/>
            </a:solidFill>
          </a:endParaRPr>
        </a:p>
      </dgm:t>
    </dgm:pt>
    <dgm:pt modelId="{729DA223-8CAF-4893-A3EC-13011D27F493}" type="parTrans" cxnId="{BC6CBFB4-B850-4565-9D3C-12AFA8AA8052}">
      <dgm:prSet/>
      <dgm:spPr/>
      <dgm:t>
        <a:bodyPr/>
        <a:lstStyle/>
        <a:p>
          <a:endParaRPr kumimoji="1" lang="ja-JP" altLang="en-US"/>
        </a:p>
      </dgm:t>
    </dgm:pt>
    <dgm:pt modelId="{A2780947-33ED-445F-9820-E2A573F01BBE}" type="sibTrans" cxnId="{BC6CBFB4-B850-4565-9D3C-12AFA8AA8052}">
      <dgm:prSet/>
      <dgm:spPr/>
      <dgm:t>
        <a:bodyPr/>
        <a:lstStyle/>
        <a:p>
          <a:endParaRPr kumimoji="1" lang="ja-JP" altLang="en-US"/>
        </a:p>
      </dgm:t>
    </dgm:pt>
    <dgm:pt modelId="{D951FDFF-2613-4936-A773-0094959C4D0C}">
      <dgm:prSet phldrT="[テキスト]" custT="1"/>
      <dgm:spPr/>
      <dgm:t>
        <a:bodyPr/>
        <a:lstStyle/>
        <a:p>
          <a:r>
            <a:rPr kumimoji="1" lang="ja-JP" altLang="en-US" sz="1800" b="1" dirty="0" smtClean="0">
              <a:solidFill>
                <a:schemeClr val="tx1"/>
              </a:solidFill>
            </a:rPr>
            <a:t>基盤の整備</a:t>
          </a:r>
          <a:endParaRPr kumimoji="1" lang="ja-JP" altLang="en-US" sz="1800" b="1" dirty="0">
            <a:solidFill>
              <a:schemeClr val="tx1"/>
            </a:solidFill>
          </a:endParaRPr>
        </a:p>
      </dgm:t>
    </dgm:pt>
    <dgm:pt modelId="{E0739C28-EE8C-4859-AFD7-B86263A03307}" type="parTrans" cxnId="{676C0115-5783-431A-AC5E-C2D0CCCA3405}">
      <dgm:prSet/>
      <dgm:spPr/>
      <dgm:t>
        <a:bodyPr/>
        <a:lstStyle/>
        <a:p>
          <a:endParaRPr kumimoji="1" lang="ja-JP" altLang="en-US"/>
        </a:p>
      </dgm:t>
    </dgm:pt>
    <dgm:pt modelId="{E015169B-5DDB-4D85-9FE5-9BD905AA65AE}" type="sibTrans" cxnId="{676C0115-5783-431A-AC5E-C2D0CCCA3405}">
      <dgm:prSet/>
      <dgm:spPr/>
      <dgm:t>
        <a:bodyPr/>
        <a:lstStyle/>
        <a:p>
          <a:endParaRPr kumimoji="1" lang="ja-JP" altLang="en-US"/>
        </a:p>
      </dgm:t>
    </dgm:pt>
    <dgm:pt modelId="{ACB1EA94-F05A-45C8-8E60-7D55FDCD96A5}">
      <dgm:prSet custT="1"/>
      <dgm:spPr/>
      <dgm:t>
        <a:bodyPr/>
        <a:lstStyle/>
        <a:p>
          <a:r>
            <a:rPr kumimoji="1" lang="ja-JP" altLang="en-US" sz="1600" dirty="0" smtClean="0"/>
            <a:t>少子高齢化、科学技術の進歩、高度情報化の進展など、著しく社会が変化する中で、図書館に求められるサービス内容も変化している。</a:t>
          </a:r>
          <a:endParaRPr kumimoji="1" lang="ja-JP" altLang="en-US" sz="1600" dirty="0"/>
        </a:p>
      </dgm:t>
    </dgm:pt>
    <dgm:pt modelId="{9BB54883-E617-403D-9E63-C8065D21A897}" type="parTrans" cxnId="{6CF9174F-726C-425F-8405-E5149C26C6D4}">
      <dgm:prSet/>
      <dgm:spPr/>
      <dgm:t>
        <a:bodyPr/>
        <a:lstStyle/>
        <a:p>
          <a:endParaRPr kumimoji="1" lang="ja-JP" altLang="en-US"/>
        </a:p>
      </dgm:t>
    </dgm:pt>
    <dgm:pt modelId="{73A31FCC-F00B-462D-A28A-4D457928FD2F}" type="sibTrans" cxnId="{6CF9174F-726C-425F-8405-E5149C26C6D4}">
      <dgm:prSet/>
      <dgm:spPr/>
      <dgm:t>
        <a:bodyPr/>
        <a:lstStyle/>
        <a:p>
          <a:endParaRPr kumimoji="1" lang="ja-JP" altLang="en-US"/>
        </a:p>
      </dgm:t>
    </dgm:pt>
    <dgm:pt modelId="{93960B40-56A4-422F-8E46-9C0959D8E4EC}">
      <dgm:prSet custT="1"/>
      <dgm:spPr/>
      <dgm:t>
        <a:bodyPr/>
        <a:lstStyle/>
        <a:p>
          <a:r>
            <a:rPr kumimoji="1" lang="ja-JP" altLang="en-US" sz="1600" dirty="0" smtClean="0"/>
            <a:t>「長野市立図書館分館設置基本構想」において、全市的な図書館サービス計画の策定が課題となっている。</a:t>
          </a:r>
          <a:endParaRPr kumimoji="1" lang="ja-JP" altLang="en-US" sz="1600" dirty="0"/>
        </a:p>
      </dgm:t>
    </dgm:pt>
    <dgm:pt modelId="{689E32D8-B8FE-42DA-BCA1-05F1CA6BB818}" type="parTrans" cxnId="{89EB9508-7260-4948-9794-720C095AE4FC}">
      <dgm:prSet/>
      <dgm:spPr/>
      <dgm:t>
        <a:bodyPr/>
        <a:lstStyle/>
        <a:p>
          <a:endParaRPr kumimoji="1" lang="ja-JP" altLang="en-US"/>
        </a:p>
      </dgm:t>
    </dgm:pt>
    <dgm:pt modelId="{CD84F74C-9BD4-4F28-A4EE-8E58578241C9}" type="sibTrans" cxnId="{89EB9508-7260-4948-9794-720C095AE4FC}">
      <dgm:prSet/>
      <dgm:spPr/>
      <dgm:t>
        <a:bodyPr/>
        <a:lstStyle/>
        <a:p>
          <a:endParaRPr kumimoji="1" lang="ja-JP" altLang="en-US"/>
        </a:p>
      </dgm:t>
    </dgm:pt>
    <dgm:pt modelId="{EA5A45F5-17B2-4D55-86DA-9133C88B9DF5}">
      <dgm:prSet custT="1"/>
      <dgm:spPr/>
      <dgm:t>
        <a:bodyPr/>
        <a:lstStyle/>
        <a:p>
          <a:r>
            <a:rPr kumimoji="1" lang="ja-JP" altLang="en-US" sz="1600" dirty="0" smtClean="0"/>
            <a:t>公共施設白書に基づく、施設の再配置計画や、篠ノ井支所等公共施設の検討に伴う南部図書館のあり方について、財源の確保も含め、検討が必要になっている。</a:t>
          </a:r>
          <a:endParaRPr kumimoji="1" lang="ja-JP" altLang="en-US" sz="1600" dirty="0"/>
        </a:p>
      </dgm:t>
    </dgm:pt>
    <dgm:pt modelId="{77706D4C-7D00-4DAB-A8EB-3FF225059ACC}" type="parTrans" cxnId="{EC97356B-9F7F-4529-B1AB-1719EA4FBF9F}">
      <dgm:prSet/>
      <dgm:spPr/>
      <dgm:t>
        <a:bodyPr/>
        <a:lstStyle/>
        <a:p>
          <a:endParaRPr kumimoji="1" lang="ja-JP" altLang="en-US"/>
        </a:p>
      </dgm:t>
    </dgm:pt>
    <dgm:pt modelId="{655B7D35-5328-4200-94CF-B69524112089}" type="sibTrans" cxnId="{EC97356B-9F7F-4529-B1AB-1719EA4FBF9F}">
      <dgm:prSet/>
      <dgm:spPr/>
      <dgm:t>
        <a:bodyPr/>
        <a:lstStyle/>
        <a:p>
          <a:endParaRPr kumimoji="1" lang="ja-JP" altLang="en-US"/>
        </a:p>
      </dgm:t>
    </dgm:pt>
    <dgm:pt modelId="{2E82C68A-4E0D-45C1-823F-C0C6AF68128A}" type="pres">
      <dgm:prSet presAssocID="{BF8CD19E-A4A7-43A8-96B2-E52505925760}" presName="diagram" presStyleCnt="0">
        <dgm:presLayoutVars>
          <dgm:dir/>
          <dgm:animLvl val="lvl"/>
          <dgm:resizeHandles val="exact"/>
        </dgm:presLayoutVars>
      </dgm:prSet>
      <dgm:spPr/>
    </dgm:pt>
    <dgm:pt modelId="{DB5A631D-6B86-45A4-B9A1-11C2CD7D0293}" type="pres">
      <dgm:prSet presAssocID="{76057AFF-64C8-403A-9978-FC58D7329EF4}" presName="compNode" presStyleCnt="0"/>
      <dgm:spPr/>
    </dgm:pt>
    <dgm:pt modelId="{4F8A37C1-9AAE-4B11-8373-519459AF045C}" type="pres">
      <dgm:prSet presAssocID="{76057AFF-64C8-403A-9978-FC58D7329EF4}" presName="childRect" presStyleLbl="bgAcc1" presStyleIdx="0" presStyleCnt="3" custScaleX="109906" custScaleY="113853" custLinFactNeighborX="-8926" custLinFactNeighborY="379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5EED73E-DC33-43DE-B6BD-C1D9CBDF73E4}" type="pres">
      <dgm:prSet presAssocID="{76057AFF-64C8-403A-9978-FC58D7329EF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0C70A0-D35A-4003-8E8A-0CF548CDE3E4}" type="pres">
      <dgm:prSet presAssocID="{76057AFF-64C8-403A-9978-FC58D7329EF4}" presName="parentRect" presStyleLbl="alignNode1" presStyleIdx="0" presStyleCnt="3" custScaleX="108906" custLinFactNeighborX="-11302" custLinFactNeighborY="18805"/>
      <dgm:spPr/>
      <dgm:t>
        <a:bodyPr/>
        <a:lstStyle/>
        <a:p>
          <a:endParaRPr kumimoji="1" lang="ja-JP" altLang="en-US"/>
        </a:p>
      </dgm:t>
    </dgm:pt>
    <dgm:pt modelId="{CA2F0930-1DEE-41DB-9C51-070542B643F2}" type="pres">
      <dgm:prSet presAssocID="{76057AFF-64C8-403A-9978-FC58D7329EF4}" presName="adorn" presStyleLbl="fgAccFollowNode1" presStyleIdx="0" presStyleCnt="3" custLinFactNeighborX="634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368F4E4-2CE9-43B2-87E7-76C3F276FAA7}" type="pres">
      <dgm:prSet presAssocID="{C8055AE8-3B49-45AC-B8B3-B66EB94D8D83}" presName="sibTrans" presStyleLbl="sibTrans2D1" presStyleIdx="0" presStyleCnt="0"/>
      <dgm:spPr/>
      <dgm:t>
        <a:bodyPr/>
        <a:lstStyle/>
        <a:p>
          <a:endParaRPr kumimoji="1" lang="ja-JP" altLang="en-US"/>
        </a:p>
      </dgm:t>
    </dgm:pt>
    <dgm:pt modelId="{E3EC0B5F-971B-422A-9084-EBD745AE54AB}" type="pres">
      <dgm:prSet presAssocID="{F62A4436-2B02-49F6-B7E1-C15C8EBE86DE}" presName="compNode" presStyleCnt="0"/>
      <dgm:spPr/>
    </dgm:pt>
    <dgm:pt modelId="{4277B620-E426-4AD7-825F-18C344B48FE7}" type="pres">
      <dgm:prSet presAssocID="{F62A4436-2B02-49F6-B7E1-C15C8EBE86DE}" presName="childRect" presStyleLbl="bgAcc1" presStyleIdx="1" presStyleCnt="3" custScaleX="110881" custScaleY="122041" custLinFactNeighborY="631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250C9DA-B1E3-4671-A104-B95F1A5A5BFA}" type="pres">
      <dgm:prSet presAssocID="{F62A4436-2B02-49F6-B7E1-C15C8EBE86D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1783A1C-06CE-4BEB-9D9C-392A1D07C209}" type="pres">
      <dgm:prSet presAssocID="{F62A4436-2B02-49F6-B7E1-C15C8EBE86DE}" presName="parentRect" presStyleLbl="alignNode1" presStyleIdx="1" presStyleCnt="3" custScaleX="113622" custScaleY="103711" custLinFactNeighborX="349" custLinFactNeighborY="18851"/>
      <dgm:spPr/>
      <dgm:t>
        <a:bodyPr/>
        <a:lstStyle/>
        <a:p>
          <a:endParaRPr kumimoji="1" lang="ja-JP" altLang="en-US"/>
        </a:p>
      </dgm:t>
    </dgm:pt>
    <dgm:pt modelId="{31B869D9-5A90-4111-A9DE-794C8E291CF4}" type="pres">
      <dgm:prSet presAssocID="{F62A4436-2B02-49F6-B7E1-C15C8EBE86DE}" presName="adorn" presStyleLbl="fgAccFollowNode1" presStyleIdx="1" presStyleCnt="3" custLinFactNeighborX="-3860" custLinFactNeighborY="10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8C76B61-B913-44C2-9DE5-4372BF9A7CAF}" type="pres">
      <dgm:prSet presAssocID="{A2780947-33ED-445F-9820-E2A573F01BBE}" presName="sibTrans" presStyleLbl="sibTrans2D1" presStyleIdx="0" presStyleCnt="0"/>
      <dgm:spPr/>
      <dgm:t>
        <a:bodyPr/>
        <a:lstStyle/>
        <a:p>
          <a:endParaRPr kumimoji="1" lang="ja-JP" altLang="en-US"/>
        </a:p>
      </dgm:t>
    </dgm:pt>
    <dgm:pt modelId="{F5A1772E-8825-4DCE-A205-8D0FE3B343CD}" type="pres">
      <dgm:prSet presAssocID="{D951FDFF-2613-4936-A773-0094959C4D0C}" presName="compNode" presStyleCnt="0"/>
      <dgm:spPr/>
    </dgm:pt>
    <dgm:pt modelId="{78D892D7-4D26-4A31-BF67-067D50EB04D2}" type="pres">
      <dgm:prSet presAssocID="{D951FDFF-2613-4936-A773-0094959C4D0C}" presName="childRect" presStyleLbl="bgAcc1" presStyleIdx="2" presStyleCnt="3" custScaleX="121674" custScaleY="121815" custLinFactNeighborX="1283" custLinFactNeighborY="517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45874CB-2A6A-4CB6-A53C-90A102FC6611}" type="pres">
      <dgm:prSet presAssocID="{D951FDFF-2613-4936-A773-0094959C4D0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47A743E-73D4-4B89-A739-8F22365D5FB1}" type="pres">
      <dgm:prSet presAssocID="{D951FDFF-2613-4936-A773-0094959C4D0C}" presName="parentRect" presStyleLbl="alignNode1" presStyleIdx="2" presStyleCnt="3" custScaleX="124703" custScaleY="95490" custLinFactNeighborX="1283" custLinFactNeighborY="22753"/>
      <dgm:spPr/>
      <dgm:t>
        <a:bodyPr/>
        <a:lstStyle/>
        <a:p>
          <a:endParaRPr kumimoji="1" lang="ja-JP" altLang="en-US"/>
        </a:p>
      </dgm:t>
    </dgm:pt>
    <dgm:pt modelId="{B7831BE0-BCCC-41A5-855F-4BEA33E53202}" type="pres">
      <dgm:prSet presAssocID="{D951FDFF-2613-4936-A773-0094959C4D0C}" presName="adorn" presStyleLbl="fgAccFollowNode1" presStyleIdx="2" presStyleCnt="3" custLinFactNeighborX="15558" custLinFactNeighborY="-464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6CF9174F-726C-425F-8405-E5149C26C6D4}" srcId="{76057AFF-64C8-403A-9978-FC58D7329EF4}" destId="{ACB1EA94-F05A-45C8-8E60-7D55FDCD96A5}" srcOrd="0" destOrd="0" parTransId="{9BB54883-E617-403D-9E63-C8065D21A897}" sibTransId="{73A31FCC-F00B-462D-A28A-4D457928FD2F}"/>
    <dgm:cxn modelId="{4AB774B9-0C6C-45EE-8A54-37F541E61A26}" type="presOf" srcId="{A2780947-33ED-445F-9820-E2A573F01BBE}" destId="{28C76B61-B913-44C2-9DE5-4372BF9A7CAF}" srcOrd="0" destOrd="0" presId="urn:microsoft.com/office/officeart/2005/8/layout/bList2"/>
    <dgm:cxn modelId="{006EB024-9B97-48ED-A6A8-653E86D49201}" type="presOf" srcId="{D951FDFF-2613-4936-A773-0094959C4D0C}" destId="{045874CB-2A6A-4CB6-A53C-90A102FC6611}" srcOrd="0" destOrd="0" presId="urn:microsoft.com/office/officeart/2005/8/layout/bList2"/>
    <dgm:cxn modelId="{CC042AE2-67C1-49E8-83B4-F8294BFF5E99}" type="presOf" srcId="{F62A4436-2B02-49F6-B7E1-C15C8EBE86DE}" destId="{4250C9DA-B1E3-4671-A104-B95F1A5A5BFA}" srcOrd="0" destOrd="0" presId="urn:microsoft.com/office/officeart/2005/8/layout/bList2"/>
    <dgm:cxn modelId="{84750272-B788-4023-9B70-EFFCA8C11436}" type="presOf" srcId="{D951FDFF-2613-4936-A773-0094959C4D0C}" destId="{447A743E-73D4-4B89-A739-8F22365D5FB1}" srcOrd="1" destOrd="0" presId="urn:microsoft.com/office/officeart/2005/8/layout/bList2"/>
    <dgm:cxn modelId="{89EB9508-7260-4948-9794-720C095AE4FC}" srcId="{F62A4436-2B02-49F6-B7E1-C15C8EBE86DE}" destId="{93960B40-56A4-422F-8E46-9C0959D8E4EC}" srcOrd="0" destOrd="0" parTransId="{689E32D8-B8FE-42DA-BCA1-05F1CA6BB818}" sibTransId="{CD84F74C-9BD4-4F28-A4EE-8E58578241C9}"/>
    <dgm:cxn modelId="{BA4B0044-73CE-467C-9628-0B478722D4B6}" srcId="{BF8CD19E-A4A7-43A8-96B2-E52505925760}" destId="{76057AFF-64C8-403A-9978-FC58D7329EF4}" srcOrd="0" destOrd="0" parTransId="{CC69E663-280C-4F7D-9F5E-F8A08C6DFC8A}" sibTransId="{C8055AE8-3B49-45AC-B8B3-B66EB94D8D83}"/>
    <dgm:cxn modelId="{8257CAF5-EA3E-46B0-A8AE-380EFF3C57CD}" type="presOf" srcId="{F62A4436-2B02-49F6-B7E1-C15C8EBE86DE}" destId="{31783A1C-06CE-4BEB-9D9C-392A1D07C209}" srcOrd="1" destOrd="0" presId="urn:microsoft.com/office/officeart/2005/8/layout/bList2"/>
    <dgm:cxn modelId="{7EFE1D92-DC80-4E53-92A5-3AB0388E7E34}" type="presOf" srcId="{76057AFF-64C8-403A-9978-FC58D7329EF4}" destId="{C5EED73E-DC33-43DE-B6BD-C1D9CBDF73E4}" srcOrd="0" destOrd="0" presId="urn:microsoft.com/office/officeart/2005/8/layout/bList2"/>
    <dgm:cxn modelId="{676C0115-5783-431A-AC5E-C2D0CCCA3405}" srcId="{BF8CD19E-A4A7-43A8-96B2-E52505925760}" destId="{D951FDFF-2613-4936-A773-0094959C4D0C}" srcOrd="2" destOrd="0" parTransId="{E0739C28-EE8C-4859-AFD7-B86263A03307}" sibTransId="{E015169B-5DDB-4D85-9FE5-9BD905AA65AE}"/>
    <dgm:cxn modelId="{8BDFF5B8-0D86-481F-82F1-B527F7EE7035}" type="presOf" srcId="{BF8CD19E-A4A7-43A8-96B2-E52505925760}" destId="{2E82C68A-4E0D-45C1-823F-C0C6AF68128A}" srcOrd="0" destOrd="0" presId="urn:microsoft.com/office/officeart/2005/8/layout/bList2"/>
    <dgm:cxn modelId="{EAB00025-46CD-4C5E-A088-DD1F8AB38C83}" type="presOf" srcId="{76057AFF-64C8-403A-9978-FC58D7329EF4}" destId="{460C70A0-D35A-4003-8E8A-0CF548CDE3E4}" srcOrd="1" destOrd="0" presId="urn:microsoft.com/office/officeart/2005/8/layout/bList2"/>
    <dgm:cxn modelId="{E5A42E55-9E67-4A96-B95B-E29B68A6E272}" type="presOf" srcId="{93960B40-56A4-422F-8E46-9C0959D8E4EC}" destId="{4277B620-E426-4AD7-825F-18C344B48FE7}" srcOrd="0" destOrd="0" presId="urn:microsoft.com/office/officeart/2005/8/layout/bList2"/>
    <dgm:cxn modelId="{0D0CE728-3A07-44F5-82FB-9781539BADCB}" type="presOf" srcId="{C8055AE8-3B49-45AC-B8B3-B66EB94D8D83}" destId="{E368F4E4-2CE9-43B2-87E7-76C3F276FAA7}" srcOrd="0" destOrd="0" presId="urn:microsoft.com/office/officeart/2005/8/layout/bList2"/>
    <dgm:cxn modelId="{78E34A2F-30DE-4400-9649-46F21500B326}" type="presOf" srcId="{EA5A45F5-17B2-4D55-86DA-9133C88B9DF5}" destId="{78D892D7-4D26-4A31-BF67-067D50EB04D2}" srcOrd="0" destOrd="0" presId="urn:microsoft.com/office/officeart/2005/8/layout/bList2"/>
    <dgm:cxn modelId="{219FE5FE-250F-432F-B1BC-CFB0D49FBF47}" type="presOf" srcId="{ACB1EA94-F05A-45C8-8E60-7D55FDCD96A5}" destId="{4F8A37C1-9AAE-4B11-8373-519459AF045C}" srcOrd="0" destOrd="0" presId="urn:microsoft.com/office/officeart/2005/8/layout/bList2"/>
    <dgm:cxn modelId="{BC6CBFB4-B850-4565-9D3C-12AFA8AA8052}" srcId="{BF8CD19E-A4A7-43A8-96B2-E52505925760}" destId="{F62A4436-2B02-49F6-B7E1-C15C8EBE86DE}" srcOrd="1" destOrd="0" parTransId="{729DA223-8CAF-4893-A3EC-13011D27F493}" sibTransId="{A2780947-33ED-445F-9820-E2A573F01BBE}"/>
    <dgm:cxn modelId="{EC97356B-9F7F-4529-B1AB-1719EA4FBF9F}" srcId="{D951FDFF-2613-4936-A773-0094959C4D0C}" destId="{EA5A45F5-17B2-4D55-86DA-9133C88B9DF5}" srcOrd="0" destOrd="0" parTransId="{77706D4C-7D00-4DAB-A8EB-3FF225059ACC}" sibTransId="{655B7D35-5328-4200-94CF-B69524112089}"/>
    <dgm:cxn modelId="{3DF28024-E587-42B0-8E30-B6FA62CA5D5B}" type="presParOf" srcId="{2E82C68A-4E0D-45C1-823F-C0C6AF68128A}" destId="{DB5A631D-6B86-45A4-B9A1-11C2CD7D0293}" srcOrd="0" destOrd="0" presId="urn:microsoft.com/office/officeart/2005/8/layout/bList2"/>
    <dgm:cxn modelId="{5848206E-7776-43B0-B894-080ED54CC248}" type="presParOf" srcId="{DB5A631D-6B86-45A4-B9A1-11C2CD7D0293}" destId="{4F8A37C1-9AAE-4B11-8373-519459AF045C}" srcOrd="0" destOrd="0" presId="urn:microsoft.com/office/officeart/2005/8/layout/bList2"/>
    <dgm:cxn modelId="{2E6AA266-A0B9-4D34-B73E-78423EA93E02}" type="presParOf" srcId="{DB5A631D-6B86-45A4-B9A1-11C2CD7D0293}" destId="{C5EED73E-DC33-43DE-B6BD-C1D9CBDF73E4}" srcOrd="1" destOrd="0" presId="urn:microsoft.com/office/officeart/2005/8/layout/bList2"/>
    <dgm:cxn modelId="{680A46A7-9E90-42B1-BEB0-B13CAA191200}" type="presParOf" srcId="{DB5A631D-6B86-45A4-B9A1-11C2CD7D0293}" destId="{460C70A0-D35A-4003-8E8A-0CF548CDE3E4}" srcOrd="2" destOrd="0" presId="urn:microsoft.com/office/officeart/2005/8/layout/bList2"/>
    <dgm:cxn modelId="{C5C18D1F-BA10-4538-9379-C64446FF9E66}" type="presParOf" srcId="{DB5A631D-6B86-45A4-B9A1-11C2CD7D0293}" destId="{CA2F0930-1DEE-41DB-9C51-070542B643F2}" srcOrd="3" destOrd="0" presId="urn:microsoft.com/office/officeart/2005/8/layout/bList2"/>
    <dgm:cxn modelId="{51A06BC8-329F-4A19-9A9B-14B7EF4B8DE4}" type="presParOf" srcId="{2E82C68A-4E0D-45C1-823F-C0C6AF68128A}" destId="{E368F4E4-2CE9-43B2-87E7-76C3F276FAA7}" srcOrd="1" destOrd="0" presId="urn:microsoft.com/office/officeart/2005/8/layout/bList2"/>
    <dgm:cxn modelId="{1D261556-5F54-4358-8402-7CE3877C1E53}" type="presParOf" srcId="{2E82C68A-4E0D-45C1-823F-C0C6AF68128A}" destId="{E3EC0B5F-971B-422A-9084-EBD745AE54AB}" srcOrd="2" destOrd="0" presId="urn:microsoft.com/office/officeart/2005/8/layout/bList2"/>
    <dgm:cxn modelId="{45D4248C-B19B-4B16-9C2F-D20EECDE7EC2}" type="presParOf" srcId="{E3EC0B5F-971B-422A-9084-EBD745AE54AB}" destId="{4277B620-E426-4AD7-825F-18C344B48FE7}" srcOrd="0" destOrd="0" presId="urn:microsoft.com/office/officeart/2005/8/layout/bList2"/>
    <dgm:cxn modelId="{C0AED8AF-5D7B-4FE0-99DE-48DCD59EA399}" type="presParOf" srcId="{E3EC0B5F-971B-422A-9084-EBD745AE54AB}" destId="{4250C9DA-B1E3-4671-A104-B95F1A5A5BFA}" srcOrd="1" destOrd="0" presId="urn:microsoft.com/office/officeart/2005/8/layout/bList2"/>
    <dgm:cxn modelId="{E87EEC47-874E-4CD6-A541-721B35A42290}" type="presParOf" srcId="{E3EC0B5F-971B-422A-9084-EBD745AE54AB}" destId="{31783A1C-06CE-4BEB-9D9C-392A1D07C209}" srcOrd="2" destOrd="0" presId="urn:microsoft.com/office/officeart/2005/8/layout/bList2"/>
    <dgm:cxn modelId="{8ABB5830-E49E-4F11-A94B-00D9A9ACD1F2}" type="presParOf" srcId="{E3EC0B5F-971B-422A-9084-EBD745AE54AB}" destId="{31B869D9-5A90-4111-A9DE-794C8E291CF4}" srcOrd="3" destOrd="0" presId="urn:microsoft.com/office/officeart/2005/8/layout/bList2"/>
    <dgm:cxn modelId="{67B444C0-A23B-4FDF-B685-00739626C582}" type="presParOf" srcId="{2E82C68A-4E0D-45C1-823F-C0C6AF68128A}" destId="{28C76B61-B913-44C2-9DE5-4372BF9A7CAF}" srcOrd="3" destOrd="0" presId="urn:microsoft.com/office/officeart/2005/8/layout/bList2"/>
    <dgm:cxn modelId="{245D476E-E807-4493-A065-12014C60BBB9}" type="presParOf" srcId="{2E82C68A-4E0D-45C1-823F-C0C6AF68128A}" destId="{F5A1772E-8825-4DCE-A205-8D0FE3B343CD}" srcOrd="4" destOrd="0" presId="urn:microsoft.com/office/officeart/2005/8/layout/bList2"/>
    <dgm:cxn modelId="{B44682BF-D332-4370-A5E1-836C9688ADBC}" type="presParOf" srcId="{F5A1772E-8825-4DCE-A205-8D0FE3B343CD}" destId="{78D892D7-4D26-4A31-BF67-067D50EB04D2}" srcOrd="0" destOrd="0" presId="urn:microsoft.com/office/officeart/2005/8/layout/bList2"/>
    <dgm:cxn modelId="{088501C6-48AD-4DF7-978D-6117426508A5}" type="presParOf" srcId="{F5A1772E-8825-4DCE-A205-8D0FE3B343CD}" destId="{045874CB-2A6A-4CB6-A53C-90A102FC6611}" srcOrd="1" destOrd="0" presId="urn:microsoft.com/office/officeart/2005/8/layout/bList2"/>
    <dgm:cxn modelId="{08A03856-1161-4741-AC56-D1B8D301A2F6}" type="presParOf" srcId="{F5A1772E-8825-4DCE-A205-8D0FE3B343CD}" destId="{447A743E-73D4-4B89-A739-8F22365D5FB1}" srcOrd="2" destOrd="0" presId="urn:microsoft.com/office/officeart/2005/8/layout/bList2"/>
    <dgm:cxn modelId="{F65729A5-8D7C-4600-9C46-DE81796AED17}" type="presParOf" srcId="{F5A1772E-8825-4DCE-A205-8D0FE3B343CD}" destId="{B7831BE0-BCCC-41A5-855F-4BEA33E5320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8A37C1-9AAE-4B11-8373-519459AF045C}">
      <dsp:nvSpPr>
        <dsp:cNvPr id="0" name=""/>
        <dsp:cNvSpPr/>
      </dsp:nvSpPr>
      <dsp:spPr>
        <a:xfrm>
          <a:off x="94092" y="94865"/>
          <a:ext cx="2314721" cy="178994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少子高齢化、科学技術の進歩、高度情報化の進展など、著しく社会が変化する中で、図書館に求められるサービス内容も変化している。</a:t>
          </a:r>
          <a:endParaRPr kumimoji="1" lang="ja-JP" altLang="en-US" sz="1600" kern="1200" dirty="0"/>
        </a:p>
      </dsp:txBody>
      <dsp:txXfrm>
        <a:off x="94092" y="94865"/>
        <a:ext cx="2314721" cy="1789943"/>
      </dsp:txXfrm>
    </dsp:sp>
    <dsp:sp modelId="{460C70A0-D35A-4003-8E8A-0CF548CDE3E4}">
      <dsp:nvSpPr>
        <dsp:cNvPr id="0" name=""/>
        <dsp:cNvSpPr/>
      </dsp:nvSpPr>
      <dsp:spPr>
        <a:xfrm>
          <a:off x="54582" y="1843361"/>
          <a:ext cx="2293660" cy="676025"/>
        </a:xfrm>
        <a:prstGeom prst="rect">
          <a:avLst/>
        </a:prstGeom>
        <a:solidFill>
          <a:schemeClr val="accent1"/>
        </a:solidFill>
        <a:ln w="1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>
              <a:solidFill>
                <a:schemeClr val="tx1"/>
              </a:solidFill>
            </a:rPr>
            <a:t>図書館サービス</a:t>
          </a:r>
          <a:endParaRPr kumimoji="1" lang="ja-JP" altLang="en-US" sz="1800" b="1" kern="1200" dirty="0">
            <a:solidFill>
              <a:schemeClr val="tx1"/>
            </a:solidFill>
          </a:endParaRPr>
        </a:p>
      </dsp:txBody>
      <dsp:txXfrm>
        <a:off x="54582" y="1843361"/>
        <a:ext cx="1615253" cy="676025"/>
      </dsp:txXfrm>
    </dsp:sp>
    <dsp:sp modelId="{CA2F0930-1DEE-41DB-9C51-070542B643F2}">
      <dsp:nvSpPr>
        <dsp:cNvPr id="0" name=""/>
        <dsp:cNvSpPr/>
      </dsp:nvSpPr>
      <dsp:spPr>
        <a:xfrm>
          <a:off x="1975872" y="1823615"/>
          <a:ext cx="737132" cy="73713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7B620-E426-4AD7-825F-18C344B48FE7}">
      <dsp:nvSpPr>
        <dsp:cNvPr id="0" name=""/>
        <dsp:cNvSpPr/>
      </dsp:nvSpPr>
      <dsp:spPr>
        <a:xfrm>
          <a:off x="2877754" y="102317"/>
          <a:ext cx="2335255" cy="191867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「長野市立図書館分館設置基本構想」において、全市的な図書館サービス計画の策定が課題となっている。</a:t>
          </a:r>
          <a:endParaRPr kumimoji="1" lang="ja-JP" altLang="en-US" sz="1600" kern="1200" dirty="0"/>
        </a:p>
      </dsp:txBody>
      <dsp:txXfrm>
        <a:off x="2877754" y="102317"/>
        <a:ext cx="2335255" cy="1918671"/>
      </dsp:txXfrm>
    </dsp:sp>
    <dsp:sp modelId="{31783A1C-06CE-4BEB-9D9C-392A1D07C209}">
      <dsp:nvSpPr>
        <dsp:cNvPr id="0" name=""/>
        <dsp:cNvSpPr/>
      </dsp:nvSpPr>
      <dsp:spPr>
        <a:xfrm>
          <a:off x="2856240" y="1863310"/>
          <a:ext cx="2392983" cy="701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800" b="1" kern="1200" dirty="0" smtClean="0">
              <a:solidFill>
                <a:schemeClr val="tx1"/>
              </a:solidFill>
            </a:rPr>
            <a:t>図書館の運営</a:t>
          </a:r>
          <a:endParaRPr lang="ja-JP" altLang="en-US" sz="1800" b="1" kern="1200" dirty="0">
            <a:solidFill>
              <a:schemeClr val="tx1"/>
            </a:solidFill>
          </a:endParaRPr>
        </a:p>
      </dsp:txBody>
      <dsp:txXfrm>
        <a:off x="2856240" y="1863310"/>
        <a:ext cx="1685199" cy="701113"/>
      </dsp:txXfrm>
    </dsp:sp>
    <dsp:sp modelId="{31B869D9-5A90-4111-A9DE-794C8E291CF4}">
      <dsp:nvSpPr>
        <dsp:cNvPr id="0" name=""/>
        <dsp:cNvSpPr/>
      </dsp:nvSpPr>
      <dsp:spPr>
        <a:xfrm>
          <a:off x="4506624" y="1856600"/>
          <a:ext cx="737132" cy="73713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892D7-4D26-4A31-BF67-067D50EB04D2}">
      <dsp:nvSpPr>
        <dsp:cNvPr id="0" name=""/>
        <dsp:cNvSpPr/>
      </dsp:nvSpPr>
      <dsp:spPr>
        <a:xfrm>
          <a:off x="5513747" y="85298"/>
          <a:ext cx="2562566" cy="191511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公共施設白書に基づく、施設の再配置計画や、篠ノ井支所等公共施設の検討に伴う南部図書館のあり方について、財源の確保も含め、検討が必要になっている。</a:t>
          </a:r>
          <a:endParaRPr kumimoji="1" lang="ja-JP" altLang="en-US" sz="1600" kern="1200" dirty="0"/>
        </a:p>
      </dsp:txBody>
      <dsp:txXfrm>
        <a:off x="5513747" y="85298"/>
        <a:ext cx="2562566" cy="1915118"/>
      </dsp:txXfrm>
    </dsp:sp>
    <dsp:sp modelId="{447A743E-73D4-4B89-A739-8F22365D5FB1}">
      <dsp:nvSpPr>
        <dsp:cNvPr id="0" name=""/>
        <dsp:cNvSpPr/>
      </dsp:nvSpPr>
      <dsp:spPr>
        <a:xfrm>
          <a:off x="5481850" y="1916589"/>
          <a:ext cx="2626359" cy="645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>
              <a:solidFill>
                <a:schemeClr val="tx1"/>
              </a:solidFill>
            </a:rPr>
            <a:t>基盤の整備</a:t>
          </a:r>
          <a:endParaRPr kumimoji="1" lang="ja-JP" altLang="en-US" sz="1800" b="1" kern="1200" dirty="0">
            <a:solidFill>
              <a:schemeClr val="tx1"/>
            </a:solidFill>
          </a:endParaRPr>
        </a:p>
      </dsp:txBody>
      <dsp:txXfrm>
        <a:off x="5481850" y="1916589"/>
        <a:ext cx="1849549" cy="645537"/>
      </dsp:txXfrm>
    </dsp:sp>
    <dsp:sp modelId="{B7831BE0-BCCC-41A5-855F-4BEA33E53202}">
      <dsp:nvSpPr>
        <dsp:cNvPr id="0" name=""/>
        <dsp:cNvSpPr/>
      </dsp:nvSpPr>
      <dsp:spPr>
        <a:xfrm>
          <a:off x="7372388" y="1820639"/>
          <a:ext cx="737132" cy="73713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grpSp>
        <p:nvGrpSpPr>
          <p:cNvPr id="5" name="グループ化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フリーフォーム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/>
            </a:p>
          </p:txBody>
        </p:sp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直線コネクタ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11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2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605F0A1-C445-40D0-9AFF-FC24C73BDFF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A79A-84E6-4A9E-9062-05A4701FC61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10E6-BD71-4718-9AD7-89AF4D1A2B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CCFA-1553-4D28-A661-A2B62C10E86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山形 3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5" name="山形 4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88B987-2EDC-400D-8472-4E6FAD04189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F6124-F842-4733-A83E-77A5C3CE72A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B0F0D-A706-46D0-9B61-C890A991BB7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1520C5-7115-4B06-9A85-A9452C2EAC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04FF-D268-478E-8802-0D9FD501BE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32F3EE-869F-4311-95D3-7D3355CF8E9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6" name="フリーフォーム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山形 8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" name="山形 9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1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2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4F7368-F125-4B1D-9CBE-8768088775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33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76BB3F-CB3D-4FAA-874D-673AC820C05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88" r:id="rId2"/>
    <p:sldLayoutId id="2147484093" r:id="rId3"/>
    <p:sldLayoutId id="2147484094" r:id="rId4"/>
    <p:sldLayoutId id="2147484095" r:id="rId5"/>
    <p:sldLayoutId id="2147484096" r:id="rId6"/>
    <p:sldLayoutId id="2147484089" r:id="rId7"/>
    <p:sldLayoutId id="2147484097" r:id="rId8"/>
    <p:sldLayoutId id="2147484098" r:id="rId9"/>
    <p:sldLayoutId id="2147484090" r:id="rId10"/>
    <p:sldLayoutId id="21474840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052736"/>
            <a:ext cx="7710438" cy="1444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/>
              <a:t>「（仮称）長野市立図書館基本計画」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の策定について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005263"/>
            <a:ext cx="7239000" cy="887412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altLang="ja-JP" sz="2500" smtClean="0"/>
          </a:p>
          <a:p>
            <a:pPr marR="0" algn="ctr" eaLnBrk="1" hangingPunct="1">
              <a:lnSpc>
                <a:spcPct val="80000"/>
              </a:lnSpc>
            </a:pPr>
            <a:r>
              <a:rPr lang="ja-JP" altLang="en-US" sz="2800" smtClean="0"/>
              <a:t>生涯学習課・長野図書館・南部図書館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71775" y="3716338"/>
            <a:ext cx="4321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ts val="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ja-JP" altLang="en-US" sz="2800" dirty="0">
                <a:solidFill>
                  <a:schemeClr val="tx2"/>
                </a:solidFill>
                <a:latin typeface="+mn-lt"/>
                <a:ea typeface="+mn-ea"/>
              </a:rPr>
              <a:t>平成２７年１月２０日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508500"/>
            <a:ext cx="8229600" cy="1873250"/>
          </a:xfrm>
        </p:spPr>
        <p:txBody>
          <a:bodyPr/>
          <a:lstStyle/>
          <a:p>
            <a:pPr eaLnBrk="1" hangingPunct="1">
              <a:lnSpc>
                <a:spcPts val="3363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mtClean="0"/>
              <a:t>　</a:t>
            </a:r>
            <a:r>
              <a:rPr lang="ja-JP" altLang="en-US" sz="2800" smtClean="0"/>
              <a:t>魅力的な市立図書館の構築と、効果的な運営を</a:t>
            </a:r>
            <a:endParaRPr lang="en-US" altLang="ja-JP" sz="2800" smtClean="0"/>
          </a:p>
          <a:p>
            <a:pPr eaLnBrk="1" hangingPunct="1">
              <a:lnSpc>
                <a:spcPts val="3363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smtClean="0"/>
              <a:t>行うため、長野市立図書館のあり方を整理し、今後</a:t>
            </a:r>
            <a:endParaRPr lang="en-US" altLang="ja-JP" sz="2800" smtClean="0"/>
          </a:p>
          <a:p>
            <a:pPr eaLnBrk="1" hangingPunct="1">
              <a:lnSpc>
                <a:spcPts val="3363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smtClean="0"/>
              <a:t>の市立図書館の方向性を示す図書館サービス計画</a:t>
            </a:r>
            <a:endParaRPr lang="en-US" altLang="ja-JP" sz="2800" smtClean="0"/>
          </a:p>
          <a:p>
            <a:pPr eaLnBrk="1" hangingPunct="1">
              <a:lnSpc>
                <a:spcPts val="3363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smtClean="0"/>
              <a:t>及び運営方針を定めるもの。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51412"/>
            <a:ext cx="8229600" cy="7200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１　計画の趣旨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971550" y="1033463"/>
            <a:ext cx="14398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経　緯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288" y="1177925"/>
            <a:ext cx="8497887" cy="3043238"/>
          </a:xfrm>
          <a:prstGeom prst="rect">
            <a:avLst/>
          </a:prstGeom>
          <a:ln>
            <a:solidFill>
              <a:schemeClr val="accent1">
                <a:hueOff val="0"/>
                <a:satOff val="0"/>
                <a:lumOff val="0"/>
              </a:schemeClr>
            </a:solidFill>
          </a:ln>
        </p:spPr>
        <p:txBody>
          <a:bodyPr>
            <a:normAutofit/>
          </a:bodyPr>
          <a:lstStyle/>
          <a:p>
            <a:pPr marL="365760" indent="-25603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ja-JP" altLang="en-US" sz="2700" b="1" dirty="0">
                <a:latin typeface="+mn-lt"/>
                <a:ea typeface="+mn-ea"/>
              </a:rPr>
              <a:t>　</a:t>
            </a:r>
            <a:r>
              <a:rPr lang="ja-JP" altLang="en-US" sz="2000" b="1" dirty="0">
                <a:latin typeface="+mn-lt"/>
                <a:ea typeface="+mn-ea"/>
              </a:rPr>
              <a:t>平成</a:t>
            </a:r>
            <a:r>
              <a:rPr lang="en-US" altLang="ja-JP" sz="2000" b="1" dirty="0">
                <a:latin typeface="+mn-lt"/>
                <a:ea typeface="+mn-ea"/>
              </a:rPr>
              <a:t>13</a:t>
            </a:r>
            <a:r>
              <a:rPr lang="ja-JP" altLang="en-US" sz="2000" b="1" dirty="0">
                <a:latin typeface="+mn-lt"/>
                <a:ea typeface="+mn-ea"/>
              </a:rPr>
              <a:t>年７月「公立図書館の設置及び運営上の望ましい基準」を告示</a:t>
            </a:r>
            <a:endParaRPr lang="en-US" altLang="ja-JP" sz="2000" b="1" dirty="0">
              <a:latin typeface="+mn-lt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endParaRPr lang="en-US" altLang="ja-JP" sz="2000" b="1" dirty="0">
              <a:latin typeface="+mn-lt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ja-JP" altLang="en-US" sz="2000" b="1" dirty="0">
                <a:latin typeface="+mn-lt"/>
                <a:ea typeface="+mn-ea"/>
              </a:rPr>
              <a:t>○図書館法の改正</a:t>
            </a:r>
            <a:r>
              <a:rPr lang="en-US" altLang="ja-JP" sz="2000" b="1" dirty="0">
                <a:latin typeface="+mn-lt"/>
                <a:ea typeface="+mn-ea"/>
              </a:rPr>
              <a:t>(</a:t>
            </a:r>
            <a:r>
              <a:rPr lang="ja-JP" altLang="en-US" sz="2000" b="1" dirty="0">
                <a:latin typeface="+mn-lt"/>
                <a:ea typeface="+mn-ea"/>
              </a:rPr>
              <a:t>平成</a:t>
            </a:r>
            <a:r>
              <a:rPr lang="en-US" altLang="ja-JP" sz="2000" b="1" dirty="0">
                <a:latin typeface="+mn-lt"/>
                <a:ea typeface="+mn-ea"/>
              </a:rPr>
              <a:t>20</a:t>
            </a:r>
            <a:r>
              <a:rPr lang="ja-JP" altLang="en-US" sz="2000" b="1" dirty="0">
                <a:latin typeface="+mn-lt"/>
                <a:ea typeface="+mn-ea"/>
              </a:rPr>
              <a:t>年</a:t>
            </a:r>
            <a:r>
              <a:rPr lang="en-US" altLang="ja-JP" sz="2000" b="1" dirty="0">
                <a:latin typeface="+mn-lt"/>
                <a:ea typeface="+mn-ea"/>
              </a:rPr>
              <a:t>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ja-JP" altLang="en-US" sz="2000" b="1" dirty="0">
                <a:latin typeface="+mn-lt"/>
                <a:ea typeface="+mn-ea"/>
              </a:rPr>
              <a:t>○社会の変化や新たな課題への対応の必要性</a:t>
            </a:r>
            <a:endParaRPr lang="en-US" altLang="ja-JP" sz="2000" b="1" dirty="0">
              <a:latin typeface="+mn-lt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ja-JP" altLang="en-US" sz="2000" b="1" dirty="0">
                <a:latin typeface="+mn-lt"/>
                <a:ea typeface="+mn-ea"/>
              </a:rPr>
              <a:t>　　・図書館に対するニーズや地域課題の複雑化・多様化</a:t>
            </a:r>
            <a:endParaRPr lang="en-US" altLang="ja-JP" sz="2000" b="1" dirty="0">
              <a:latin typeface="+mn-lt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ja-JP" altLang="en-US" sz="2000" b="1" dirty="0">
                <a:latin typeface="+mn-lt"/>
                <a:ea typeface="+mn-ea"/>
              </a:rPr>
              <a:t>　　・指定管理者制度の導入等、図書館の運営環境の変化　　　</a:t>
            </a:r>
            <a:endParaRPr lang="en-US" altLang="ja-JP" sz="2000" b="1" dirty="0">
              <a:latin typeface="+mn-lt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ja-JP" altLang="en-US" sz="2000" b="1" dirty="0">
                <a:latin typeface="+mn-lt"/>
                <a:ea typeface="+mn-ea"/>
              </a:rPr>
              <a:t>　　　　　　　　　　　　　　　　　　　　　　　　　　　　　　　　　　　　　等を受けて改正</a:t>
            </a:r>
          </a:p>
        </p:txBody>
      </p:sp>
      <p:sp>
        <p:nvSpPr>
          <p:cNvPr id="12" name="左矢印 11"/>
          <p:cNvSpPr/>
          <p:nvPr/>
        </p:nvSpPr>
        <p:spPr>
          <a:xfrm rot="16200000">
            <a:off x="4319588" y="1520825"/>
            <a:ext cx="360362" cy="865188"/>
          </a:xfrm>
          <a:prstGeom prst="leftArrow">
            <a:avLst>
              <a:gd name="adj1" fmla="val 5695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1908175" y="3708400"/>
            <a:ext cx="5327650" cy="431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</a:rPr>
              <a:t>平成</a:t>
            </a:r>
            <a:r>
              <a:rPr lang="en-US" altLang="ja-JP" dirty="0">
                <a:solidFill>
                  <a:srgbClr val="000000"/>
                </a:solidFill>
              </a:rPr>
              <a:t>24</a:t>
            </a:r>
            <a:r>
              <a:rPr lang="ja-JP" altLang="en-US" dirty="0">
                <a:solidFill>
                  <a:srgbClr val="000000"/>
                </a:solidFill>
              </a:rPr>
              <a:t>年</a:t>
            </a:r>
            <a:r>
              <a:rPr lang="en-US" altLang="ja-JP" dirty="0">
                <a:solidFill>
                  <a:srgbClr val="000000"/>
                </a:solidFill>
              </a:rPr>
              <a:t>12</a:t>
            </a:r>
            <a:r>
              <a:rPr lang="ja-JP" altLang="en-US" dirty="0">
                <a:solidFill>
                  <a:srgbClr val="000000"/>
                </a:solidFill>
              </a:rPr>
              <a:t>月</a:t>
            </a:r>
            <a:r>
              <a:rPr lang="en-US" altLang="ja-JP" dirty="0">
                <a:solidFill>
                  <a:srgbClr val="000000"/>
                </a:solidFill>
              </a:rPr>
              <a:t>19</a:t>
            </a:r>
            <a:r>
              <a:rPr lang="ja-JP" altLang="en-US" dirty="0">
                <a:solidFill>
                  <a:srgbClr val="000000"/>
                </a:solidFill>
              </a:rPr>
              <a:t>日に告示・施行</a:t>
            </a:r>
          </a:p>
        </p:txBody>
      </p:sp>
      <p:sp>
        <p:nvSpPr>
          <p:cNvPr id="10248" name="AutoShape 16"/>
          <p:cNvSpPr>
            <a:spLocks noChangeArrowheads="1"/>
          </p:cNvSpPr>
          <p:nvPr/>
        </p:nvSpPr>
        <p:spPr bwMode="auto">
          <a:xfrm>
            <a:off x="8456613" y="100013"/>
            <a:ext cx="574675" cy="449262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 Black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343352"/>
          <a:ext cx="8363272" cy="2595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２　計画策定の背景</a:t>
            </a:r>
          </a:p>
        </p:txBody>
      </p:sp>
      <p:sp>
        <p:nvSpPr>
          <p:cNvPr id="7" name="下矢印 6"/>
          <p:cNvSpPr/>
          <p:nvPr/>
        </p:nvSpPr>
        <p:spPr>
          <a:xfrm>
            <a:off x="3995738" y="4005263"/>
            <a:ext cx="1152525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39750" y="5084763"/>
            <a:ext cx="8280400" cy="1089025"/>
          </a:xfrm>
          <a:prstGeom prst="rect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ja-JP" altLang="en-US" sz="2400" dirty="0">
                <a:latin typeface="ＭＳ Ｐゴシック" panose="020B0600070205080204" pitchFamily="50" charset="-128"/>
              </a:rPr>
              <a:t>　長野図書館・南部図書館の役割分担も含め、これからの図書館のあり方や、効果的な運営方法を検討し、市民生活の向上に寄与する図書館サービスの充実を図る必要がある。</a:t>
            </a:r>
          </a:p>
        </p:txBody>
      </p:sp>
      <p:sp>
        <p:nvSpPr>
          <p:cNvPr id="11270" name="AutoShape 16"/>
          <p:cNvSpPr>
            <a:spLocks noChangeArrowheads="1"/>
          </p:cNvSpPr>
          <p:nvPr/>
        </p:nvSpPr>
        <p:spPr bwMode="auto">
          <a:xfrm>
            <a:off x="8456613" y="100013"/>
            <a:ext cx="574675" cy="449262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latin typeface="Arial Black" pitchFamily="34" charset="0"/>
              </a:rPr>
              <a:t>２</a:t>
            </a:r>
            <a:endParaRPr lang="en-US" altLang="ja-JP" sz="2800" b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370013" y="1628775"/>
            <a:ext cx="7313612" cy="4679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ja-JP" sz="2500" smtClean="0"/>
              <a:t>①</a:t>
            </a:r>
            <a:r>
              <a:rPr lang="ja-JP" altLang="en-US" sz="2500" smtClean="0"/>
              <a:t>策定期間　平成</a:t>
            </a:r>
            <a:r>
              <a:rPr lang="en-US" altLang="ja-JP" sz="2500" smtClean="0"/>
              <a:t>26</a:t>
            </a:r>
            <a:r>
              <a:rPr lang="ja-JP" altLang="en-US" sz="2500" smtClean="0"/>
              <a:t>年度～平成</a:t>
            </a:r>
            <a:r>
              <a:rPr lang="en-US" altLang="ja-JP" sz="2500" smtClean="0"/>
              <a:t>27</a:t>
            </a:r>
            <a:r>
              <a:rPr lang="ja-JP" altLang="en-US" sz="2500" smtClean="0"/>
              <a:t>年度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②計画期間　平成</a:t>
            </a:r>
            <a:r>
              <a:rPr lang="en-US" altLang="ja-JP" sz="2500" smtClean="0"/>
              <a:t>28</a:t>
            </a:r>
            <a:r>
              <a:rPr lang="ja-JP" altLang="en-US" sz="2500" smtClean="0"/>
              <a:t>年度～平成</a:t>
            </a:r>
            <a:r>
              <a:rPr lang="en-US" altLang="ja-JP" sz="2500" smtClean="0"/>
              <a:t>33</a:t>
            </a:r>
            <a:r>
              <a:rPr lang="ja-JP" altLang="en-US" sz="2500" smtClean="0"/>
              <a:t>年度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≪計画概要≫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　・長野市立図書館の課題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　・図書館の将来像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　・図書館の将来像を見据えたサービスの充実と運営のあり方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　・計画の基本的な考え方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　・計画の位置付けと期間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　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３　計画期間及び概要（案）</a:t>
            </a:r>
          </a:p>
        </p:txBody>
      </p:sp>
      <p:sp>
        <p:nvSpPr>
          <p:cNvPr id="12292" name="AutoShape 16"/>
          <p:cNvSpPr>
            <a:spLocks noChangeArrowheads="1"/>
          </p:cNvSpPr>
          <p:nvPr/>
        </p:nvSpPr>
        <p:spPr bwMode="auto">
          <a:xfrm>
            <a:off x="8456613" y="100013"/>
            <a:ext cx="574675" cy="449262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latin typeface="Arial Black" pitchFamily="34" charset="0"/>
              </a:rPr>
              <a:t>３</a:t>
            </a:r>
            <a:endParaRPr lang="en-US" altLang="ja-JP" sz="2800" b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700213"/>
            <a:ext cx="7848600" cy="4392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ja-JP" sz="2500" smtClean="0"/>
              <a:t>【</a:t>
            </a:r>
            <a:r>
              <a:rPr lang="ja-JP" altLang="en-US" sz="2500" smtClean="0"/>
              <a:t>平成２６年度</a:t>
            </a:r>
            <a:r>
              <a:rPr lang="en-US" altLang="ja-JP" sz="2500" smtClean="0"/>
              <a:t>】</a:t>
            </a:r>
            <a:r>
              <a:rPr lang="ja-JP" altLang="en-US" sz="2500" smtClean="0"/>
              <a:t>　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　○庁内検討（役割分担）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・生涯学習課・・・庶務的業務（総括及び連絡調整）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・長野・南部図書館・・・計画案等内容に係る業務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500" smtClean="0"/>
              <a:t>【</a:t>
            </a:r>
            <a:r>
              <a:rPr lang="ja-JP" altLang="en-US" sz="2500" smtClean="0"/>
              <a:t>平成２７年度</a:t>
            </a:r>
            <a:r>
              <a:rPr lang="en-US" altLang="ja-JP" sz="2500" smtClean="0"/>
              <a:t>】</a:t>
            </a:r>
            <a:r>
              <a:rPr lang="ja-JP" altLang="en-US" sz="2500" smtClean="0"/>
              <a:t>　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　○外部人材で構成する策定委員会での検討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・委員数及び構成（案）　８名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500" smtClean="0"/>
              <a:t>　［学識経験者、　公募委員等］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mtClean="0"/>
              <a:t>４　計画の検討、策定体制</a:t>
            </a:r>
          </a:p>
        </p:txBody>
      </p:sp>
      <p:sp>
        <p:nvSpPr>
          <p:cNvPr id="13316" name="AutoShape 16"/>
          <p:cNvSpPr>
            <a:spLocks noChangeArrowheads="1"/>
          </p:cNvSpPr>
          <p:nvPr/>
        </p:nvSpPr>
        <p:spPr bwMode="auto">
          <a:xfrm>
            <a:off x="8456613" y="100013"/>
            <a:ext cx="574675" cy="449262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latin typeface="Arial Black" pitchFamily="34" charset="0"/>
              </a:rPr>
              <a:t>４</a:t>
            </a:r>
            <a:endParaRPr lang="en-US" altLang="ja-JP" sz="2800" b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557338"/>
            <a:ext cx="7559675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■</a:t>
            </a:r>
            <a:r>
              <a:rPr lang="ja-JP" altLang="en-US" sz="2400" smtClean="0"/>
              <a:t>（仮称）長野市立図書館基本計画検討委員会（庁内）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/>
              <a:t>　・委員・・・教育次長、生涯学習課長、長野図書館長、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/>
              <a:t>　　　　　　　南部図書館長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/>
              <a:t>　・業務・・・計画策定にあたり、現状と課題の洗い出し、事前調査等</a:t>
            </a:r>
            <a:endParaRPr lang="en-US" altLang="ja-JP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/>
              <a:t>　　　　　　　の実施、教育委員会及び政策会議等への提示を行う。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/>
              <a:t>　　　　　　　　</a:t>
            </a:r>
            <a:r>
              <a:rPr lang="en-US" altLang="ja-JP" sz="1600" smtClean="0"/>
              <a:t>※ </a:t>
            </a:r>
            <a:r>
              <a:rPr lang="ja-JP" altLang="en-US" sz="1600" smtClean="0"/>
              <a:t>政策会議等への提示は、国庫補助等の財源確保のために、　　　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1600" smtClean="0"/>
              <a:t>　　　　　　　　　　　　南部図書館の建設について市の整備計画等に盛り込む必要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1600" smtClean="0"/>
              <a:t>　　　　　　　　　　　　がある場合に実施する。</a:t>
            </a:r>
            <a:r>
              <a:rPr lang="ja-JP" altLang="en-US" sz="2000" smtClean="0"/>
              <a:t>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smtClean="0"/>
              <a:t>■小委員会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/>
              <a:t>　・委員・・・生涯学習課長補佐・担当者、長野図書館長・補佐、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/>
              <a:t>　　　　　　　南部図書館長・補佐、その他必要に応じて追加。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/>
              <a:t>　・業務・・・検討委員会のもとで、調査研究等必要な資料を作成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/>
              <a:t>　　　　　　　し、検討委員会へ提示する。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12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mtClean="0"/>
              <a:t>５　検討委員会の設置</a:t>
            </a:r>
            <a:r>
              <a:rPr lang="ja-JP" altLang="en-US" sz="2800" smtClean="0"/>
              <a:t>（平成</a:t>
            </a:r>
            <a:r>
              <a:rPr lang="en-US" altLang="ja-JP" sz="2800" smtClean="0"/>
              <a:t>26</a:t>
            </a:r>
            <a:r>
              <a:rPr lang="ja-JP" altLang="en-US" sz="2800" smtClean="0"/>
              <a:t>年度）</a:t>
            </a:r>
          </a:p>
        </p:txBody>
      </p:sp>
      <p:sp>
        <p:nvSpPr>
          <p:cNvPr id="14340" name="AutoShape 16"/>
          <p:cNvSpPr>
            <a:spLocks noChangeArrowheads="1"/>
          </p:cNvSpPr>
          <p:nvPr/>
        </p:nvSpPr>
        <p:spPr bwMode="auto">
          <a:xfrm>
            <a:off x="8456613" y="100013"/>
            <a:ext cx="574675" cy="449262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latin typeface="Arial Black" pitchFamily="34" charset="0"/>
              </a:rPr>
              <a:t>５</a:t>
            </a:r>
            <a:endParaRPr lang="en-US" altLang="ja-JP" sz="2800" b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628775"/>
            <a:ext cx="7416800" cy="46085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400" smtClean="0"/>
              <a:t>■</a:t>
            </a:r>
            <a:r>
              <a:rPr lang="ja-JP" altLang="en-US" sz="2800" smtClean="0"/>
              <a:t>（仮称）長野市立図書館基本計画策定委員会（外部）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400" smtClean="0"/>
              <a:t>　・委員・・・学識経験者、公募委員等　８名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400" smtClean="0"/>
              <a:t>　　　　　　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400" smtClean="0"/>
              <a:t>　　　　　　　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800" smtClean="0"/>
              <a:t>■庁内作業部会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400" smtClean="0"/>
              <a:t>　・委員・・・生涯学習課長・補佐・担当者、長野図書館長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400" smtClean="0"/>
              <a:t>　　　　　　　・補佐、南部図書館長・補佐、その他必要に</a:t>
            </a:r>
            <a:endParaRPr lang="en-US" altLang="ja-JP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400" smtClean="0"/>
              <a:t>　　　　　　　 応じて追加する。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400" smtClean="0"/>
              <a:t>　・業務・・・策定委員会のもとで、調査研究、素案の作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400" smtClean="0"/>
              <a:t>　　　　　　　成を行い、策定委員会へ提示する。</a:t>
            </a:r>
            <a:endParaRPr lang="ja-JP" altLang="en-US" sz="140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mtClean="0"/>
              <a:t>６　策定委員会の設置</a:t>
            </a:r>
            <a:r>
              <a:rPr lang="ja-JP" altLang="en-US" sz="2800" smtClean="0"/>
              <a:t>（平成２７年度）</a:t>
            </a:r>
          </a:p>
        </p:txBody>
      </p:sp>
      <p:sp>
        <p:nvSpPr>
          <p:cNvPr id="15364" name="AutoShape 16"/>
          <p:cNvSpPr>
            <a:spLocks noChangeArrowheads="1"/>
          </p:cNvSpPr>
          <p:nvPr/>
        </p:nvSpPr>
        <p:spPr bwMode="auto">
          <a:xfrm>
            <a:off x="8456613" y="100013"/>
            <a:ext cx="574675" cy="449262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latin typeface="Arial Black" pitchFamily="34" charset="0"/>
              </a:rPr>
              <a:t>６</a:t>
            </a:r>
            <a:endParaRPr lang="en-US" altLang="ja-JP" sz="2800" b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628775"/>
            <a:ext cx="7640637" cy="4313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500" smtClean="0"/>
              <a:t>■</a:t>
            </a:r>
            <a:r>
              <a:rPr lang="ja-JP" altLang="en-US" sz="2500" smtClean="0"/>
              <a:t>平成</a:t>
            </a:r>
            <a:r>
              <a:rPr lang="en-US" altLang="ja-JP" sz="2500" smtClean="0"/>
              <a:t>26</a:t>
            </a:r>
            <a:r>
              <a:rPr lang="ja-JP" altLang="en-US" sz="2500" smtClean="0"/>
              <a:t>年度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・第</a:t>
            </a:r>
            <a:r>
              <a:rPr lang="en-US" altLang="ja-JP" sz="2500" smtClean="0"/>
              <a:t>1</a:t>
            </a:r>
            <a:r>
              <a:rPr lang="ja-JP" altLang="en-US" sz="2500" smtClean="0"/>
              <a:t>回検討委員会・・・</a:t>
            </a:r>
            <a:r>
              <a:rPr lang="en-US" altLang="ja-JP" sz="2500" smtClean="0"/>
              <a:t>5</a:t>
            </a:r>
            <a:r>
              <a:rPr lang="ja-JP" altLang="en-US" sz="2500" smtClean="0"/>
              <a:t>月中旬（</a:t>
            </a:r>
            <a:r>
              <a:rPr lang="en-US" altLang="ja-JP" sz="2500" smtClean="0"/>
              <a:t>5</a:t>
            </a:r>
            <a:r>
              <a:rPr lang="ja-JP" altLang="en-US" sz="2500" smtClean="0"/>
              <a:t>回</a:t>
            </a:r>
            <a:r>
              <a:rPr lang="en-US" altLang="ja-JP" sz="2500" smtClean="0"/>
              <a:t>/</a:t>
            </a:r>
            <a:r>
              <a:rPr lang="ja-JP" altLang="en-US" sz="2500" smtClean="0"/>
              <a:t>年　開催）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　（小委員会　</a:t>
            </a:r>
            <a:r>
              <a:rPr lang="en-US" altLang="ja-JP" sz="2500" smtClean="0"/>
              <a:t>6</a:t>
            </a:r>
            <a:r>
              <a:rPr lang="ja-JP" altLang="en-US" sz="2500" smtClean="0"/>
              <a:t>回</a:t>
            </a:r>
            <a:r>
              <a:rPr lang="en-US" altLang="ja-JP" sz="2500" smtClean="0"/>
              <a:t>/</a:t>
            </a:r>
            <a:r>
              <a:rPr lang="ja-JP" altLang="en-US" sz="2500" smtClean="0"/>
              <a:t>年　開催）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・教委定例会、庁内会議・・・２月～３月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■平成</a:t>
            </a:r>
            <a:r>
              <a:rPr lang="en-US" altLang="ja-JP" sz="2500" smtClean="0"/>
              <a:t>27</a:t>
            </a:r>
            <a:r>
              <a:rPr lang="ja-JP" altLang="en-US" sz="2500" smtClean="0"/>
              <a:t>年度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・教委定例会、庁内会議（政策会議等）・・・</a:t>
            </a:r>
            <a:r>
              <a:rPr lang="en-US" altLang="ja-JP" sz="2500" smtClean="0"/>
              <a:t>10</a:t>
            </a:r>
            <a:r>
              <a:rPr lang="ja-JP" altLang="en-US" sz="2500" smtClean="0"/>
              <a:t>月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・第</a:t>
            </a:r>
            <a:r>
              <a:rPr lang="en-US" altLang="ja-JP" sz="2500" smtClean="0"/>
              <a:t>1</a:t>
            </a:r>
            <a:r>
              <a:rPr lang="ja-JP" altLang="en-US" sz="2500" smtClean="0"/>
              <a:t>回策定委員会・・・</a:t>
            </a:r>
            <a:r>
              <a:rPr lang="en-US" altLang="ja-JP" sz="2500" smtClean="0"/>
              <a:t>5</a:t>
            </a:r>
            <a:r>
              <a:rPr lang="ja-JP" altLang="en-US" sz="2500" smtClean="0"/>
              <a:t>月中旬（</a:t>
            </a:r>
            <a:r>
              <a:rPr lang="en-US" altLang="ja-JP" sz="2500" smtClean="0"/>
              <a:t>5</a:t>
            </a:r>
            <a:r>
              <a:rPr lang="ja-JP" altLang="en-US" sz="2500" smtClean="0"/>
              <a:t>回</a:t>
            </a:r>
            <a:r>
              <a:rPr lang="en-US" altLang="ja-JP" sz="2500" smtClean="0"/>
              <a:t>/</a:t>
            </a:r>
            <a:r>
              <a:rPr lang="ja-JP" altLang="en-US" sz="2500" smtClean="0"/>
              <a:t>年　開催）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　（庁内作業部会　</a:t>
            </a:r>
            <a:r>
              <a:rPr lang="en-US" altLang="ja-JP" sz="2500" smtClean="0"/>
              <a:t>5</a:t>
            </a:r>
            <a:r>
              <a:rPr lang="ja-JP" altLang="en-US" sz="2500" smtClean="0"/>
              <a:t>回</a:t>
            </a:r>
            <a:r>
              <a:rPr lang="en-US" altLang="ja-JP" sz="2500" smtClean="0"/>
              <a:t>/</a:t>
            </a:r>
            <a:r>
              <a:rPr lang="ja-JP" altLang="en-US" sz="2500" smtClean="0"/>
              <a:t>年　開催）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・中間答申・・・９月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・市民意見の募集・・・</a:t>
            </a:r>
            <a:r>
              <a:rPr lang="en-US" altLang="ja-JP" sz="2500" smtClean="0"/>
              <a:t>27</a:t>
            </a:r>
            <a:r>
              <a:rPr lang="ja-JP" altLang="en-US" sz="2500" smtClean="0"/>
              <a:t>年</a:t>
            </a:r>
            <a:r>
              <a:rPr lang="en-US" altLang="ja-JP" sz="2500" smtClean="0"/>
              <a:t>10</a:t>
            </a:r>
            <a:r>
              <a:rPr lang="ja-JP" altLang="en-US" sz="2500" smtClean="0"/>
              <a:t>月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500" smtClean="0"/>
              <a:t>・答申・・・</a:t>
            </a:r>
            <a:r>
              <a:rPr lang="en-US" altLang="ja-JP" sz="2500" smtClean="0"/>
              <a:t>28</a:t>
            </a:r>
            <a:r>
              <a:rPr lang="ja-JP" altLang="en-US" sz="2500" smtClean="0"/>
              <a:t>年</a:t>
            </a:r>
            <a:r>
              <a:rPr lang="en-US" altLang="ja-JP" sz="2500" smtClean="0"/>
              <a:t>1</a:t>
            </a:r>
            <a:r>
              <a:rPr lang="ja-JP" altLang="en-US" sz="2500" smtClean="0"/>
              <a:t>月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250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01625"/>
            <a:ext cx="756761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７　スケジュール概要</a:t>
            </a:r>
          </a:p>
        </p:txBody>
      </p:sp>
      <p:sp>
        <p:nvSpPr>
          <p:cNvPr id="16388" name="AutoShape 16"/>
          <p:cNvSpPr>
            <a:spLocks noChangeArrowheads="1"/>
          </p:cNvSpPr>
          <p:nvPr/>
        </p:nvSpPr>
        <p:spPr bwMode="auto">
          <a:xfrm>
            <a:off x="8456613" y="100013"/>
            <a:ext cx="574675" cy="449262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b="1">
                <a:latin typeface="Arial Black" pitchFamily="34" charset="0"/>
              </a:rPr>
              <a:t>７</a:t>
            </a:r>
            <a:endParaRPr lang="en-US" altLang="ja-JP" sz="2800" b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松風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38000"/>
                <a:lum val="92000"/>
              </a:schemeClr>
            </a:gs>
            <a:gs pos="20000">
              <a:schemeClr val="phClr">
                <a:sat val="44000"/>
                <a:lum val="80000"/>
              </a:schemeClr>
            </a:gs>
            <a:gs pos="100000">
              <a:schemeClr val="phClr">
                <a:sat val="56000"/>
                <a:lum val="54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6350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857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50800" dist="50800" dir="5400000" algn="tl" rotWithShape="0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17100000"/>
            </a:lightRig>
          </a:scene3d>
          <a:sp3d>
            <a:bevelT w="165100" h="254000"/>
            <a:bevelB w="165100" h="2540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紅梅匂">
    <a:dk1>
      <a:sysClr val="windowText" lastClr="000000"/>
    </a:dk1>
    <a:lt1>
      <a:sysClr val="window" lastClr="FFFFFF"/>
    </a:lt1>
    <a:dk2>
      <a:srgbClr val="B43731"/>
    </a:dk2>
    <a:lt2>
      <a:srgbClr val="FFFFD2"/>
    </a:lt2>
    <a:accent1>
      <a:srgbClr val="5B8835"/>
    </a:accent1>
    <a:accent2>
      <a:srgbClr val="538BA2"/>
    </a:accent2>
    <a:accent3>
      <a:srgbClr val="876631"/>
    </a:accent3>
    <a:accent4>
      <a:srgbClr val="B49F42"/>
    </a:accent4>
    <a:accent5>
      <a:srgbClr val="CD5C56"/>
    </a:accent5>
    <a:accent6>
      <a:srgbClr val="AB57AF"/>
    </a:accent6>
    <a:hlink>
      <a:srgbClr val="0000FE"/>
    </a:hlink>
    <a:folHlink>
      <a:srgbClr val="81007F"/>
    </a:folHlink>
  </a:clrScheme>
</a:themeOverride>
</file>

<file path=ppt/theme/themeOverride2.xml><?xml version="1.0" encoding="utf-8"?>
<a:themeOverride xmlns:a="http://schemas.openxmlformats.org/drawingml/2006/main">
  <a:clrScheme name="紅梅匂">
    <a:dk1>
      <a:sysClr val="windowText" lastClr="000000"/>
    </a:dk1>
    <a:lt1>
      <a:sysClr val="window" lastClr="FFFFFF"/>
    </a:lt1>
    <a:dk2>
      <a:srgbClr val="B43731"/>
    </a:dk2>
    <a:lt2>
      <a:srgbClr val="FFFFD2"/>
    </a:lt2>
    <a:accent1>
      <a:srgbClr val="5B8835"/>
    </a:accent1>
    <a:accent2>
      <a:srgbClr val="538BA2"/>
    </a:accent2>
    <a:accent3>
      <a:srgbClr val="876631"/>
    </a:accent3>
    <a:accent4>
      <a:srgbClr val="B49F42"/>
    </a:accent4>
    <a:accent5>
      <a:srgbClr val="CD5C56"/>
    </a:accent5>
    <a:accent6>
      <a:srgbClr val="AB57AF"/>
    </a:accent6>
    <a:hlink>
      <a:srgbClr val="0000FE"/>
    </a:hlink>
    <a:folHlink>
      <a:srgbClr val="81007F"/>
    </a:folHlink>
  </a:clrScheme>
</a:themeOverride>
</file>

<file path=ppt/theme/themeOverride3.xml><?xml version="1.0" encoding="utf-8"?>
<a:themeOverride xmlns:a="http://schemas.openxmlformats.org/drawingml/2006/main">
  <a:clrScheme name="紅梅匂">
    <a:dk1>
      <a:sysClr val="windowText" lastClr="000000"/>
    </a:dk1>
    <a:lt1>
      <a:sysClr val="window" lastClr="FFFFFF"/>
    </a:lt1>
    <a:dk2>
      <a:srgbClr val="B43731"/>
    </a:dk2>
    <a:lt2>
      <a:srgbClr val="FFFFD2"/>
    </a:lt2>
    <a:accent1>
      <a:srgbClr val="5B8835"/>
    </a:accent1>
    <a:accent2>
      <a:srgbClr val="538BA2"/>
    </a:accent2>
    <a:accent3>
      <a:srgbClr val="876631"/>
    </a:accent3>
    <a:accent4>
      <a:srgbClr val="B49F42"/>
    </a:accent4>
    <a:accent5>
      <a:srgbClr val="CD5C56"/>
    </a:accent5>
    <a:accent6>
      <a:srgbClr val="AB57AF"/>
    </a:accent6>
    <a:hlink>
      <a:srgbClr val="0000FE"/>
    </a:hlink>
    <a:folHlink>
      <a:srgbClr val="81007F"/>
    </a:folHlink>
  </a:clrScheme>
</a:themeOverride>
</file>

<file path=ppt/theme/themeOverride4.xml><?xml version="1.0" encoding="utf-8"?>
<a:themeOverride xmlns:a="http://schemas.openxmlformats.org/drawingml/2006/main">
  <a:clrScheme name="紅梅匂">
    <a:dk1>
      <a:sysClr val="windowText" lastClr="000000"/>
    </a:dk1>
    <a:lt1>
      <a:sysClr val="window" lastClr="FFFFFF"/>
    </a:lt1>
    <a:dk2>
      <a:srgbClr val="B43731"/>
    </a:dk2>
    <a:lt2>
      <a:srgbClr val="FFFFD2"/>
    </a:lt2>
    <a:accent1>
      <a:srgbClr val="5B8835"/>
    </a:accent1>
    <a:accent2>
      <a:srgbClr val="538BA2"/>
    </a:accent2>
    <a:accent3>
      <a:srgbClr val="876631"/>
    </a:accent3>
    <a:accent4>
      <a:srgbClr val="B49F42"/>
    </a:accent4>
    <a:accent5>
      <a:srgbClr val="CD5C56"/>
    </a:accent5>
    <a:accent6>
      <a:srgbClr val="AB57AF"/>
    </a:accent6>
    <a:hlink>
      <a:srgbClr val="0000FE"/>
    </a:hlink>
    <a:folHlink>
      <a:srgbClr val="8100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1049</TotalTime>
  <Words>356</Words>
  <Application>Microsoft Office PowerPoint</Application>
  <PresentationFormat>画面に合わせる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Verdana</vt:lpstr>
      <vt:lpstr>ＭＳ Ｐゴシック</vt:lpstr>
      <vt:lpstr>Arial</vt:lpstr>
      <vt:lpstr>Lucida Sans Unicode</vt:lpstr>
      <vt:lpstr>Wingdings 3</vt:lpstr>
      <vt:lpstr>Wingdings 2</vt:lpstr>
      <vt:lpstr>Calibri</vt:lpstr>
      <vt:lpstr>Wingdings</vt:lpstr>
      <vt:lpstr>Arial Black</vt:lpstr>
      <vt:lpstr>ビジネス</vt:lpstr>
      <vt:lpstr>「（仮称）長野市立図書館基本計画」 の策定について</vt:lpstr>
      <vt:lpstr>１　計画の趣旨</vt:lpstr>
      <vt:lpstr>２　計画策定の背景</vt:lpstr>
      <vt:lpstr>３　計画期間及び概要（案）</vt:lpstr>
      <vt:lpstr>４　計画の検討、策定体制</vt:lpstr>
      <vt:lpstr>５　検討委員会の設置（平成26年度）</vt:lpstr>
      <vt:lpstr>６　策定委員会の設置（平成２７年度）</vt:lpstr>
      <vt:lpstr>７　スケジュール概要</vt:lpstr>
    </vt:vector>
  </TitlesOfParts>
  <Company>長野市役所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「（仮称）長野市立図書館基本計画」の策定について</dc:title>
  <dc:creator>情報政策課</dc:creator>
  <cp:lastModifiedBy>00032708</cp:lastModifiedBy>
  <cp:revision>96</cp:revision>
  <dcterms:created xsi:type="dcterms:W3CDTF">2014-03-07T04:18:38Z</dcterms:created>
  <dcterms:modified xsi:type="dcterms:W3CDTF">2015-03-25T08:00:16Z</dcterms:modified>
</cp:coreProperties>
</file>